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notesMasterIdLst>
    <p:notesMasterId r:id="rId13"/>
  </p:notesMasterIdLst>
  <p:sldIdLst>
    <p:sldId id="256" r:id="rId2"/>
    <p:sldId id="284" r:id="rId3"/>
    <p:sldId id="285" r:id="rId4"/>
    <p:sldId id="293" r:id="rId5"/>
    <p:sldId id="286" r:id="rId6"/>
    <p:sldId id="287" r:id="rId7"/>
    <p:sldId id="288" r:id="rId8"/>
    <p:sldId id="290" r:id="rId9"/>
    <p:sldId id="291" r:id="rId10"/>
    <p:sldId id="289" r:id="rId11"/>
    <p:sldId id="294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15" autoAdjust="0"/>
    <p:restoredTop sz="88608" autoAdjust="0"/>
  </p:normalViewPr>
  <p:slideViewPr>
    <p:cSldViewPr snapToGrid="0">
      <p:cViewPr varScale="1">
        <p:scale>
          <a:sx n="96" d="100"/>
          <a:sy n="96" d="100"/>
        </p:scale>
        <p:origin x="16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4.png>
</file>

<file path=ppt/media/image5.png>
</file>

<file path=ppt/media/image6.jpeg>
</file>

<file path=ppt/media/image7.png>
</file>

<file path=ppt/media/image8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BE1F5-850C-49E9-B9FB-F3A3FB80A596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D52F65-5C3A-4900-B81B-F57F704B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16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460" y="959315"/>
            <a:ext cx="5760741" cy="2571891"/>
          </a:xfrm>
        </p:spPr>
        <p:txBody>
          <a:bodyPr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25460" y="3531207"/>
            <a:ext cx="5760741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859" y="6486939"/>
            <a:ext cx="102298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408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4713" y="1645920"/>
            <a:ext cx="6571343" cy="3931920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48944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5460" y="1756130"/>
            <a:ext cx="5764142" cy="205006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5460" y="3806198"/>
            <a:ext cx="576414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7455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5460" y="1645920"/>
            <a:ext cx="3125871" cy="39319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822" y="1645920"/>
            <a:ext cx="3125652" cy="39319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0" name="Picture 9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9164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8131" y="1645922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none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8131" y="2456980"/>
            <a:ext cx="3125766" cy="3108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3822" y="1645921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none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63822" y="2454200"/>
            <a:ext cx="3125652" cy="3108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7345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1110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939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854"/>
            <a:ext cx="9144000" cy="74295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468769"/>
            <a:ext cx="9144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/>
          <p:cNvCxnSpPr/>
          <p:nvPr/>
        </p:nvCxnSpPr>
        <p:spPr>
          <a:xfrm>
            <a:off x="0" y="6121005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8685" y="1789698"/>
            <a:ext cx="657134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/>
          <p:cNvSpPr txBox="1">
            <a:spLocks/>
          </p:cNvSpPr>
          <p:nvPr/>
        </p:nvSpPr>
        <p:spPr>
          <a:xfrm>
            <a:off x="8200176" y="6122157"/>
            <a:ext cx="694030" cy="503578"/>
          </a:xfrm>
          <a:prstGeom prst="rect">
            <a:avLst/>
          </a:prstGeom>
        </p:spPr>
        <p:txBody>
          <a:bodyPr vert="horz" lIns="68580" tIns="34290" rIns="68580" bIns="3429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98DBE3D-117D-42EE-ADA8-9F891399CB73}" type="slidenum">
              <a:rPr lang="en-US" sz="1350" b="0" smtClean="0">
                <a:solidFill>
                  <a:schemeClr val="bg1"/>
                </a:solidFill>
              </a:rPr>
              <a:pPr/>
              <a:t>‹#›</a:t>
            </a:fld>
            <a:endParaRPr lang="en-US" sz="135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4440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51435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://2.bp.blogspot.com/-2_ho1aU66vQ/TyKPMdbsiCI/AAAAAAAAABQ/j_-9oShHIgY/s1600/smartgrid.jp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Internet of things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5460" y="3555271"/>
            <a:ext cx="5760741" cy="977621"/>
          </a:xfrm>
        </p:spPr>
        <p:txBody>
          <a:bodyPr/>
          <a:lstStyle/>
          <a:p>
            <a:r>
              <a:rPr lang="en-US" dirty="0"/>
              <a:t>Computer Literacy</a:t>
            </a:r>
          </a:p>
        </p:txBody>
      </p:sp>
    </p:spTree>
    <p:extLst>
      <p:ext uri="{BB962C8B-B14F-4D97-AF65-F5344CB8AC3E}">
        <p14:creationId xmlns:p14="http://schemas.microsoft.com/office/powerpoint/2010/main" val="2887533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5BC8A-2564-AE45-88DA-0F067D9C4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Wireless Sensor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F064B-344E-F647-9EA6-C9662B55C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distributed connection of nodes that coordinate to perform a common task</a:t>
            </a:r>
          </a:p>
          <a:p>
            <a:r>
              <a:rPr lang="en-US" dirty="0"/>
              <a:t>Nodes can sensory information, perform some processing, and communicate with other nodes</a:t>
            </a:r>
          </a:p>
          <a:p>
            <a:r>
              <a:rPr lang="en-US" dirty="0"/>
              <a:t>Enabling technologies (designed for nodes with limitations)</a:t>
            </a:r>
          </a:p>
          <a:p>
            <a:pPr lvl="1"/>
            <a:r>
              <a:rPr lang="en-US" sz="1500" dirty="0"/>
              <a:t>Bluetooth</a:t>
            </a:r>
          </a:p>
          <a:p>
            <a:pPr lvl="1"/>
            <a:r>
              <a:rPr lang="en-US" sz="1500" dirty="0" err="1"/>
              <a:t>Zigbee</a:t>
            </a:r>
            <a:endParaRPr lang="en-US" sz="1500" dirty="0"/>
          </a:p>
          <a:p>
            <a:pPr lvl="1"/>
            <a:r>
              <a:rPr lang="en-US" sz="1500" dirty="0"/>
              <a:t>RFID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47729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BCFB0-07DB-5E4B-B3EB-E53EE14EA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Scenario: Shopping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FC690-30F3-404D-8AB0-2B38D1309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Entering store, scanners will identify tags on our clothes</a:t>
            </a:r>
          </a:p>
          <a:p>
            <a:r>
              <a:rPr lang="en-US" dirty="0"/>
              <a:t>Goods will introduce themselves</a:t>
            </a:r>
          </a:p>
          <a:p>
            <a:r>
              <a:rPr lang="en-US" dirty="0"/>
              <a:t>Exiting store, scanners detect merchandise that you have and automatically charge your credit card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801EF2-EEDA-1149-819C-3E124AD5C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723" y="3269419"/>
            <a:ext cx="5183322" cy="27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38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DCC52-EECA-6A42-8D88-8D8F47CFA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Cisco Commercial</a:t>
            </a:r>
          </a:p>
        </p:txBody>
      </p:sp>
      <p:pic>
        <p:nvPicPr>
          <p:cNvPr id="3" name="cisco.mp4">
            <a:hlinkClick r:id="" action="ppaction://media"/>
            <a:extLst>
              <a:ext uri="{FF2B5EF4-FFF2-40B4-BE49-F238E27FC236}">
                <a16:creationId xmlns:a16="http://schemas.microsoft.com/office/drawing/2014/main" id="{F5225694-29BD-B447-8D3E-7CEA0AB3E5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381125"/>
            <a:ext cx="822960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95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8D8C5-C78D-5543-B9B2-27602417E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Birth of IOT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0E457-B30D-7344-87E4-A90E5125C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7930972-2F88-BD49-BCB5-5796A7540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726" y="1645920"/>
            <a:ext cx="7028314" cy="463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14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A5386-947B-6049-B45C-40E47823B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of Things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9080-33F1-694B-B87E-886C7B2ED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Beyond human communication</a:t>
            </a:r>
          </a:p>
          <a:p>
            <a:r>
              <a:rPr lang="en-US" sz="1800" dirty="0"/>
              <a:t>Communication between devices</a:t>
            </a:r>
          </a:p>
          <a:p>
            <a:pPr lvl="1"/>
            <a:r>
              <a:rPr lang="en-US" sz="1800" dirty="0"/>
              <a:t>People-to-people</a:t>
            </a:r>
          </a:p>
          <a:p>
            <a:pPr lvl="1"/>
            <a:r>
              <a:rPr lang="en-US" sz="1800" dirty="0"/>
              <a:t>People-to-things</a:t>
            </a:r>
          </a:p>
          <a:p>
            <a:pPr lvl="1"/>
            <a:r>
              <a:rPr lang="en-US" sz="1800" dirty="0"/>
              <a:t>Things-to-things</a:t>
            </a:r>
          </a:p>
        </p:txBody>
      </p:sp>
    </p:spTree>
    <p:extLst>
      <p:ext uri="{BB962C8B-B14F-4D97-AF65-F5344CB8AC3E}">
        <p14:creationId xmlns:p14="http://schemas.microsoft.com/office/powerpoint/2010/main" val="834006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129CD-C960-D744-A7F1-B07DB8F88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A50BE-E754-794E-AB23-A3E0B6D15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http://2.bp.blogspot.com/-2_ho1aU66vQ/TyKPMdbsiCI/AAAAAAAAABQ/j_-9oShHIgY/s640/smartgrid.jpg">
            <a:hlinkClick r:id="rId2"/>
            <a:extLst>
              <a:ext uri="{FF2B5EF4-FFF2-40B4-BE49-F238E27FC236}">
                <a16:creationId xmlns:a16="http://schemas.microsoft.com/office/drawing/2014/main" id="{57198493-5DA9-1242-B8A2-0D68B8714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713"/>
            <a:ext cx="9144000" cy="533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1378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5F0A5-070C-2741-9022-9D5F68BA5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Home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E026D-2B0A-FB4A-867E-C984496D7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FDABF3A-7164-FC4F-96E0-E9C72A1E6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475" y="1530639"/>
            <a:ext cx="6913818" cy="5327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9372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E9849-D6B8-0F45-9503-6C0CEDC87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06359-54F9-3A4F-A8D6-243AF9493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8684" y="1620008"/>
            <a:ext cx="6571343" cy="393192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accent2"/>
                </a:solidFill>
              </a:rPr>
              <a:t>Environmental or habitat monitoring</a:t>
            </a:r>
          </a:p>
          <a:p>
            <a:pPr lvl="1">
              <a:lnSpc>
                <a:spcPct val="100000"/>
              </a:lnSpc>
            </a:pPr>
            <a:r>
              <a:rPr lang="en-US" sz="1500" dirty="0"/>
              <a:t>Scientific, ecological applications</a:t>
            </a:r>
          </a:p>
          <a:p>
            <a:pPr lvl="1">
              <a:lnSpc>
                <a:spcPct val="100000"/>
              </a:lnSpc>
            </a:pPr>
            <a:r>
              <a:rPr lang="en-US" sz="1500" dirty="0"/>
              <a:t>Seismic detection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accent2"/>
                </a:solidFill>
              </a:rPr>
              <a:t>Surveillance and tracking</a:t>
            </a:r>
          </a:p>
          <a:p>
            <a:pPr lvl="1">
              <a:lnSpc>
                <a:spcPct val="100000"/>
              </a:lnSpc>
            </a:pPr>
            <a:r>
              <a:rPr lang="en-US" sz="1500" dirty="0"/>
              <a:t>Intrusion detection</a:t>
            </a:r>
          </a:p>
          <a:p>
            <a:pPr lvl="1">
              <a:lnSpc>
                <a:spcPct val="100000"/>
              </a:lnSpc>
            </a:pPr>
            <a:r>
              <a:rPr lang="en-US" sz="1500" dirty="0"/>
              <a:t>Pursuer-evader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accent2"/>
                </a:solidFill>
              </a:rPr>
              <a:t>Smart environments</a:t>
            </a:r>
          </a:p>
          <a:p>
            <a:pPr lvl="1">
              <a:lnSpc>
                <a:spcPct val="100000"/>
              </a:lnSpc>
            </a:pPr>
            <a:r>
              <a:rPr lang="en-US" sz="1500" dirty="0"/>
              <a:t>Agriculture</a:t>
            </a:r>
          </a:p>
          <a:p>
            <a:pPr lvl="1">
              <a:lnSpc>
                <a:spcPct val="100000"/>
              </a:lnSpc>
            </a:pPr>
            <a:r>
              <a:rPr lang="en-US" sz="1500" dirty="0"/>
              <a:t>Manufacturing / Industry</a:t>
            </a:r>
          </a:p>
          <a:p>
            <a:pPr lvl="1">
              <a:lnSpc>
                <a:spcPct val="100000"/>
              </a:lnSpc>
            </a:pPr>
            <a:r>
              <a:rPr lang="en-US" sz="1500" dirty="0"/>
              <a:t>Smart Grid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accent2"/>
                </a:solidFill>
              </a:rPr>
              <a:t>Medical applications</a:t>
            </a:r>
          </a:p>
          <a:p>
            <a:pPr lvl="1">
              <a:lnSpc>
                <a:spcPct val="100000"/>
              </a:lnSpc>
            </a:pPr>
            <a:r>
              <a:rPr lang="en-US" sz="1500" dirty="0"/>
              <a:t>Hospital or clinic</a:t>
            </a:r>
          </a:p>
          <a:p>
            <a:pPr lvl="1">
              <a:lnSpc>
                <a:spcPct val="100000"/>
              </a:lnSpc>
            </a:pPr>
            <a:r>
              <a:rPr lang="en-US" sz="1500" dirty="0"/>
              <a:t>Retirement / Assisted Living</a:t>
            </a:r>
          </a:p>
          <a:p>
            <a:pPr>
              <a:lnSpc>
                <a:spcPct val="100000"/>
              </a:lnSpc>
            </a:pPr>
            <a:r>
              <a:rPr lang="en-US" dirty="0"/>
              <a:t>Many others…</a:t>
            </a:r>
          </a:p>
        </p:txBody>
      </p:sp>
    </p:spTree>
    <p:extLst>
      <p:ext uri="{BB962C8B-B14F-4D97-AF65-F5344CB8AC3E}">
        <p14:creationId xmlns:p14="http://schemas.microsoft.com/office/powerpoint/2010/main" val="2402569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DDB7D-540B-8340-9C8E-49839AFD5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– network of smart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6B5C3-FC45-7F40-89CF-2B1DFE564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IoT</a:t>
            </a:r>
            <a:r>
              <a:rPr lang="en-US" dirty="0"/>
              <a:t> is a network of smart objects.</a:t>
            </a:r>
          </a:p>
          <a:p>
            <a:r>
              <a:rPr lang="en-US" dirty="0"/>
              <a:t>A </a:t>
            </a:r>
            <a:r>
              <a:rPr lang="en-US" b="1" dirty="0">
                <a:solidFill>
                  <a:schemeClr val="accent1"/>
                </a:solidFill>
              </a:rPr>
              <a:t>smart object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is a tiny, low cost computer that may contain:</a:t>
            </a:r>
          </a:p>
          <a:p>
            <a:pPr lvl="1"/>
            <a:r>
              <a:rPr lang="en-US" sz="1500" dirty="0"/>
              <a:t>A sensor which may contain physical data (e.g., temperature, vibration, pollution, camera, microphone, GPS)</a:t>
            </a:r>
          </a:p>
          <a:p>
            <a:pPr lvl="1"/>
            <a:r>
              <a:rPr lang="en-US" sz="1500" dirty="0"/>
              <a:t>An actuator capable of performing a task (e.g., change traffic lights, rotate a mirror)</a:t>
            </a:r>
          </a:p>
          <a:p>
            <a:pPr lvl="1"/>
            <a:r>
              <a:rPr lang="en-US" sz="1500" dirty="0"/>
              <a:t>A communication device to receive instructions, send data, or route information</a:t>
            </a:r>
          </a:p>
          <a:p>
            <a:pPr lvl="1"/>
            <a:endParaRPr lang="en-US" sz="1500" dirty="0"/>
          </a:p>
          <a:p>
            <a:r>
              <a:rPr lang="en-US" dirty="0"/>
              <a:t>This device is embedded into objects to make them “smart”.</a:t>
            </a:r>
          </a:p>
          <a:p>
            <a:pPr lvl="1"/>
            <a:r>
              <a:rPr lang="en-US" sz="1500" dirty="0"/>
              <a:t>Thermometers, car engines, light switches, gas meters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793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281F-6344-924C-B2BF-752CDF0CD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Object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84112-20D1-CC46-8548-D9A44944C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Small in size</a:t>
            </a:r>
          </a:p>
          <a:p>
            <a:r>
              <a:rPr lang="en-US" dirty="0"/>
              <a:t>Limited CPU power</a:t>
            </a:r>
          </a:p>
          <a:p>
            <a:r>
              <a:rPr lang="en-US" dirty="0"/>
              <a:t>Limited Memory</a:t>
            </a:r>
          </a:p>
          <a:p>
            <a:r>
              <a:rPr lang="en-US" dirty="0"/>
              <a:t>Limited Bandwidth</a:t>
            </a:r>
          </a:p>
          <a:p>
            <a:r>
              <a:rPr lang="en-US" dirty="0"/>
              <a:t>May operate in harsh environments</a:t>
            </a:r>
          </a:p>
          <a:p>
            <a:endParaRPr lang="en-US" dirty="0"/>
          </a:p>
          <a:p>
            <a:r>
              <a:rPr lang="en-US" dirty="0"/>
              <a:t>Power consumption is critical – battery may need to last for a few years</a:t>
            </a:r>
          </a:p>
        </p:txBody>
      </p:sp>
    </p:spTree>
    <p:extLst>
      <p:ext uri="{BB962C8B-B14F-4D97-AF65-F5344CB8AC3E}">
        <p14:creationId xmlns:p14="http://schemas.microsoft.com/office/powerpoint/2010/main" val="461528552"/>
      </p:ext>
    </p:extLst>
  </p:cSld>
  <p:clrMapOvr>
    <a:masterClrMapping/>
  </p:clrMapOvr>
</p:sld>
</file>

<file path=ppt/theme/theme1.xml><?xml version="1.0" encoding="utf-8"?>
<a:theme xmlns:a="http://schemas.openxmlformats.org/drawingml/2006/main" name="Theme2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04B663"/>
      </a:accent4>
      <a:accent5>
        <a:srgbClr val="DF8822"/>
      </a:accent5>
      <a:accent6>
        <a:srgbClr val="BC410A"/>
      </a:accent6>
      <a:hlink>
        <a:srgbClr val="5977C4"/>
      </a:hlink>
      <a:folHlink>
        <a:srgbClr val="0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2" id="{DC811A91-CB18-45D6-9419-650BF40B7ECF}" vid="{598A585A-E07E-4BD6-A205-C0FCB7E06EE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Theme2</Template>
  <TotalTime>558</TotalTime>
  <Words>275</Words>
  <Application>Microsoft Macintosh PowerPoint</Application>
  <PresentationFormat>On-screen Show (4:3)</PresentationFormat>
  <Paragraphs>55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Theme2</vt:lpstr>
      <vt:lpstr>Internet of things</vt:lpstr>
      <vt:lpstr>Cisco Commercial</vt:lpstr>
      <vt:lpstr>Birth of IOT</vt:lpstr>
      <vt:lpstr>Internet of Things</vt:lpstr>
      <vt:lpstr>Smart Grid</vt:lpstr>
      <vt:lpstr>Smart Home</vt:lpstr>
      <vt:lpstr>Applications</vt:lpstr>
      <vt:lpstr>IOT – network of smart objects</vt:lpstr>
      <vt:lpstr>Smart Object Characteristics</vt:lpstr>
      <vt:lpstr>Wireless Sensor Networks</vt:lpstr>
      <vt:lpstr>Scenario: Shopping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</dc:title>
  <dc:creator>Singh, Aditi</dc:creator>
  <cp:lastModifiedBy>Guarnera, Heather</cp:lastModifiedBy>
  <cp:revision>160</cp:revision>
  <dcterms:created xsi:type="dcterms:W3CDTF">2016-11-28T01:30:12Z</dcterms:created>
  <dcterms:modified xsi:type="dcterms:W3CDTF">2018-03-07T16:03:38Z</dcterms:modified>
</cp:coreProperties>
</file>

<file path=docProps/thumbnail.jpeg>
</file>